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62" r:id="rId2"/>
    <p:sldId id="263" r:id="rId3"/>
    <p:sldId id="299" r:id="rId4"/>
    <p:sldId id="300" r:id="rId5"/>
    <p:sldId id="302" r:id="rId6"/>
    <p:sldId id="301" r:id="rId7"/>
    <p:sldId id="303" r:id="rId8"/>
    <p:sldId id="304" r:id="rId9"/>
    <p:sldId id="305" r:id="rId10"/>
    <p:sldId id="278" r:id="rId11"/>
    <p:sldId id="279" r:id="rId12"/>
    <p:sldId id="280" r:id="rId13"/>
    <p:sldId id="281" r:id="rId14"/>
    <p:sldId id="282" r:id="rId15"/>
    <p:sldId id="293" r:id="rId16"/>
    <p:sldId id="294" r:id="rId17"/>
    <p:sldId id="295" r:id="rId18"/>
    <p:sldId id="296" r:id="rId19"/>
    <p:sldId id="297" r:id="rId20"/>
    <p:sldId id="298" r:id="rId2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eorgi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0066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78039"/>
  </p:normalViewPr>
  <p:slideViewPr>
    <p:cSldViewPr>
      <p:cViewPr varScale="1">
        <p:scale>
          <a:sx n="97" d="100"/>
          <a:sy n="97" d="100"/>
        </p:scale>
        <p:origin x="81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ADCC9374-F7CF-134A-9E8D-E8A9DD232B05}" type="datetimeFigureOut">
              <a:rPr lang="en-US"/>
              <a:pPr>
                <a:defRPr/>
              </a:pPr>
              <a:t>4/13/17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EA9C6D5-CA76-614E-9F64-2769CA1C8D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AC8E6AD-E182-1749-931B-6039E2DDB4FF}" type="datetimeFigureOut">
              <a:rPr lang="en-US"/>
              <a:pPr>
                <a:defRPr/>
              </a:pPr>
              <a:t>4/13/17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B36320B5-D5AF-6D4F-B845-75E99A392E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x-none" altLang="x-none"/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fld id="{5D274DAB-E1ED-1049-987C-F75367D594CD}" type="slidenum">
              <a:rPr lang="en-US" altLang="x-none"/>
              <a:pPr/>
              <a:t>8</a:t>
            </a:fld>
            <a:endParaRPr lang="en-US" altLang="x-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flipV="1">
            <a:off x="0" y="4137025"/>
            <a:ext cx="9144000" cy="4603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4" name="Rounded Rectangle 3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5" name="Rounded Rectangle 4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962400"/>
            <a:ext cx="9144000" cy="244475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970338"/>
            <a:ext cx="9144000" cy="141287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3970338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0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77788"/>
            <a:ext cx="6629400" cy="385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7"/>
          <p:cNvSpPr txBox="1">
            <a:spLocks noChangeArrowheads="1"/>
          </p:cNvSpPr>
          <p:nvPr userDrawn="1"/>
        </p:nvSpPr>
        <p:spPr bwMode="auto">
          <a:xfrm>
            <a:off x="1257300" y="117475"/>
            <a:ext cx="6629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2000" b="1" smtClean="0">
                <a:solidFill>
                  <a:schemeClr val="bg1"/>
                </a:solidFill>
                <a:ea typeface="+mn-ea"/>
                <a:cs typeface="Arial" charset="0"/>
              </a:rPr>
              <a:t>Database Systems</a:t>
            </a:r>
          </a:p>
          <a:p>
            <a:pPr algn="ctr" eaLnBrk="1" hangingPunct="1">
              <a:defRPr/>
            </a:pPr>
            <a:r>
              <a:rPr lang="en-US" altLang="en-US" sz="2000" b="1" smtClean="0">
                <a:solidFill>
                  <a:schemeClr val="bg1"/>
                </a:solidFill>
                <a:ea typeface="+mn-ea"/>
                <a:cs typeface="Arial" charset="0"/>
              </a:rPr>
              <a:t>Design, Implementation, and Management</a:t>
            </a:r>
          </a:p>
        </p:txBody>
      </p:sp>
      <p:sp>
        <p:nvSpPr>
          <p:cNvPr id="12" name="TextBox 18"/>
          <p:cNvSpPr txBox="1">
            <a:spLocks noChangeArrowheads="1"/>
          </p:cNvSpPr>
          <p:nvPr userDrawn="1"/>
        </p:nvSpPr>
        <p:spPr bwMode="auto">
          <a:xfrm>
            <a:off x="5638800" y="3505200"/>
            <a:ext cx="21955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b="1" smtClean="0">
                <a:solidFill>
                  <a:schemeClr val="bg1"/>
                </a:solidFill>
                <a:ea typeface="+mn-ea"/>
                <a:cs typeface="Arial" charset="0"/>
              </a:rPr>
              <a:t>Coronel | Morris</a:t>
            </a:r>
          </a:p>
        </p:txBody>
      </p:sp>
      <p:sp>
        <p:nvSpPr>
          <p:cNvPr id="13" name="TextBox 24"/>
          <p:cNvSpPr txBox="1">
            <a:spLocks noChangeArrowheads="1"/>
          </p:cNvSpPr>
          <p:nvPr userDrawn="1"/>
        </p:nvSpPr>
        <p:spPr bwMode="auto">
          <a:xfrm>
            <a:off x="76200" y="77788"/>
            <a:ext cx="7620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eaLnBrk="1" hangingPunct="1">
              <a:defRPr/>
            </a:pPr>
            <a:r>
              <a:rPr lang="en-US" altLang="en-US" sz="1600" smtClean="0">
                <a:solidFill>
                  <a:schemeClr val="bg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11e</a:t>
            </a:r>
          </a:p>
        </p:txBody>
      </p:sp>
      <p:sp>
        <p:nvSpPr>
          <p:cNvPr id="14" name="TextBox 25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584293" y="4724400"/>
            <a:ext cx="6324600" cy="1295400"/>
          </a:xfrm>
        </p:spPr>
        <p:txBody>
          <a:bodyPr>
            <a:noAutofit/>
          </a:bodyPr>
          <a:lstStyle>
            <a:lvl1pPr marL="64008" indent="0" algn="ctr">
              <a:buNone/>
              <a:defRPr sz="4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32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ounded Rectangle 3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B173442D-9837-0540-8D5A-7E2DBDBBFAEB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F3AA940-46E4-5E42-8646-70A73EB257B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44836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ounded Rectangle 3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44A1DFC8-47FF-3649-A84A-41DCC78CB1CF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F7C5148-53B5-944C-94D3-6E8AF5CA892E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590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ounded Rectangle 3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C387A84A-AB75-4A4E-BCB8-095A0010CD2A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E7B5A51-2C9A-E24B-B6E9-15632992F99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35444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ounded Rectangle 3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2BA58D8B-7C04-6441-916D-FBEF9E7E63FB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BA5EAF1-01DB-E84C-8775-C1D81AA46B6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3296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ounded Rectangle 4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12B7461F-D891-A540-8B33-E4FB58D03EEB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80400CD-709B-9940-9E32-E0D804E65C6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06067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ounded Rectangle 6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/>
          <a:lstStyle>
            <a:lvl1pPr>
              <a:defRPr sz="4000" b="0" i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Date Placeholder 25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EC6ECF51-F4BA-5241-A6EB-B8E4932B65EF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DF216F9-309B-DB4C-A338-9B9884F00A3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  <p:sp>
        <p:nvSpPr>
          <p:cNvPr id="14" name="Footer Placeholder 27"/>
          <p:cNvSpPr>
            <a:spLocks noGrp="1"/>
          </p:cNvSpPr>
          <p:nvPr>
            <p:ph type="ftr" sz="quarter" idx="12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 rtlCol="0"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2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Rounded Rectangle 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363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BB0E11C6-9D60-7744-A969-A4E608817D3E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038" y="1588"/>
            <a:ext cx="762000" cy="366712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8F3BAD3-75E9-1E42-8D18-AE142ED7778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24275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ounded Rectangle 1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4A4BEDB3-6988-DF41-8FE3-950C4F73E666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6BAA668-19DD-7549-A703-A0FC74660A9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7220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ounded Rectangle 4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F7981000-ECA7-7A4B-AAB3-5B80F7F41D06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A30310A-8F2C-5A4B-8A38-F7A9E444A376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37566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ounded Rectangle 4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252A085B-EB72-3543-A461-52E065B16BED}" type="datetimeFigureOut">
              <a:rPr lang="en-US" altLang="x-none"/>
              <a:pPr>
                <a:defRPr/>
              </a:pPr>
              <a:t>4/13/17</a:t>
            </a:fld>
            <a:endParaRPr lang="en-US" altLang="x-none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97A2282-6804-E742-9D9E-2A5D83B34E42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31663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ounded Rectangle 3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27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8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89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2A7C037-C00B-C248-93A8-39C818D07C51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33" name="TextBox 8"/>
          <p:cNvSpPr txBox="1">
            <a:spLocks noChangeArrowheads="1"/>
          </p:cNvSpPr>
          <p:nvPr userDrawn="1"/>
        </p:nvSpPr>
        <p:spPr bwMode="auto">
          <a:xfrm>
            <a:off x="533400" y="6627813"/>
            <a:ext cx="80772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Georgia" charset="0"/>
                <a:ea typeface="ＭＳ Ｐゴシック" charset="-128"/>
              </a:defRPr>
            </a:lvl9pPr>
          </a:lstStyle>
          <a:p>
            <a:pPr algn="ctr" eaLnBrk="1" hangingPunct="1">
              <a:defRPr/>
            </a:pPr>
            <a:r>
              <a:rPr lang="en-US" altLang="x-none" sz="900" smtClean="0">
                <a:solidFill>
                  <a:srgbClr val="262626"/>
                </a:solidFill>
                <a:latin typeface="Calibri" charset="0"/>
              </a:rPr>
              <a:t>©2015 Cengage Learning. All Rights Reserved. May not be scanned, copied or duplicated, or posted to a publicly accessible website, in whole or in part.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ea typeface="ＭＳ Ｐゴシック" charset="0"/>
          <a:cs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ea typeface="ＭＳ Ｐゴシック" charset="0"/>
          <a:cs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ea typeface="ＭＳ Ｐゴシック" charset="0"/>
          <a:cs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ea typeface="ＭＳ Ｐゴシック" charset="0"/>
          <a:cs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itchFamily="18" charset="0"/>
          <a:cs typeface="Times New Roman" pitchFamily="18" charset="0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charset="2"/>
        <a:buChar char="§"/>
        <a:defRPr sz="2800" kern="1200">
          <a:solidFill>
            <a:schemeClr val="tx1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1pPr>
      <a:lvl2pPr marL="657225" indent="-2460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charset="2"/>
        <a:buChar char="§"/>
        <a:defRPr sz="2600" kern="1200">
          <a:solidFill>
            <a:schemeClr val="tx1"/>
          </a:solidFill>
          <a:latin typeface="Times New Roman" panose="02020603050405020304" pitchFamily="18" charset="0"/>
          <a:ea typeface="Times New Roman" charset="0"/>
          <a:cs typeface="Times New Roman" panose="02020603050405020304" pitchFamily="18" charset="0"/>
        </a:defRPr>
      </a:lvl2pPr>
      <a:lvl3pPr marL="922338" indent="-21907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charset="2"/>
        <a:buChar char="§"/>
        <a:defRPr sz="2400" kern="1200">
          <a:solidFill>
            <a:schemeClr val="tx1"/>
          </a:solidFill>
          <a:latin typeface="Times New Roman" panose="02020603050405020304" pitchFamily="18" charset="0"/>
          <a:ea typeface="Times New Roman" charset="0"/>
          <a:cs typeface="Times New Roman" panose="02020603050405020304" pitchFamily="18" charset="0"/>
        </a:defRPr>
      </a:lvl3pPr>
      <a:lvl4pPr marL="1179513" indent="-20002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charset="2"/>
        <a:buChar char="§"/>
        <a:defRPr sz="2200" kern="1200">
          <a:solidFill>
            <a:schemeClr val="tx1"/>
          </a:solidFill>
          <a:latin typeface="Times New Roman" panose="02020603050405020304" pitchFamily="18" charset="0"/>
          <a:ea typeface="Times New Roman" charset="0"/>
          <a:cs typeface="Times New Roman" panose="02020603050405020304" pitchFamily="18" charset="0"/>
        </a:defRPr>
      </a:lvl4pPr>
      <a:lvl5pPr marL="1389063" indent="-1825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charset="2"/>
        <a:buChar char="§"/>
        <a:defRPr sz="2000" kern="1200">
          <a:solidFill>
            <a:schemeClr val="tx1"/>
          </a:solidFill>
          <a:latin typeface="Times New Roman" panose="02020603050405020304" pitchFamily="18" charset="0"/>
          <a:ea typeface="Times New Roman" charset="0"/>
          <a:cs typeface="Times New Roman" panose="02020603050405020304" pitchFamily="18" charset="0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6.2 - Normal Forms</a:t>
            </a:r>
          </a:p>
        </p:txBody>
      </p:sp>
      <p:pic>
        <p:nvPicPr>
          <p:cNvPr id="1331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549525"/>
            <a:ext cx="8991600" cy="178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Surrogate Keys</a:t>
            </a: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Used by designers when the primary key is considered to be unsuitable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System-defined attribute 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Created an managed via the DBMS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Have a numeric value which is automatically incremented for each new row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3600">
                <a:latin typeface="Times New Roman" charset="0"/>
                <a:ea typeface="ＭＳ Ｐゴシック" charset="-128"/>
                <a:cs typeface="Times New Roman" charset="0"/>
              </a:rPr>
              <a:t>The Boyce-Codd Normal Form (BCNF)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Every determinant in the table should be a candidate key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Candidate key - Same characteristics as primary key but not chosen to be the primary key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Equivalent to 3NF when the table contains only one candidate key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Violated only when the table contains more than one candidate key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Considered to be a special case of 3NF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Figure 6.7 - A Table That is in 3NF and not in BCNF </a:t>
            </a:r>
          </a:p>
        </p:txBody>
      </p:sp>
      <p:pic>
        <p:nvPicPr>
          <p:cNvPr id="1741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922463"/>
            <a:ext cx="7410450" cy="409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6.5 - Sample Data for a BCNF Conversion</a:t>
            </a:r>
          </a:p>
        </p:txBody>
      </p:sp>
      <p:pic>
        <p:nvPicPr>
          <p:cNvPr id="1843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711450"/>
            <a:ext cx="8991600" cy="178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Figure 6.8 - Decomposition to BCNF </a:t>
            </a:r>
          </a:p>
        </p:txBody>
      </p:sp>
      <p:pic>
        <p:nvPicPr>
          <p:cNvPr id="1945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113" y="1600200"/>
            <a:ext cx="6034087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Denormalization</a:t>
            </a: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Design goals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Creation of normalized relations 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Processing requirements and speed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Number of database tables expands when tables are decomposed to conform to normalization requirements</a:t>
            </a:r>
          </a:p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  <a:sym typeface="Wingdings" charset="2"/>
              </a:rPr>
              <a:t>Joining a larger number of tables: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  <a:sym typeface="Wingdings" charset="2"/>
              </a:rPr>
              <a:t>Takes additional input/output (I/O) operations and processing logic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  <a:sym typeface="Wingdings" charset="2"/>
              </a:rPr>
              <a:t>Reduces system speed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Denormalization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Defects in unnormalized tables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Data updates are less efficient because tables are larger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Indexing is more cumbersome</a:t>
            </a:r>
          </a:p>
          <a:p>
            <a:pPr lvl="1" eaLnBrk="1" hangingPunct="1"/>
            <a:r>
              <a:rPr lang="en-US" altLang="x-none">
                <a:latin typeface="Times New Roman" charset="0"/>
                <a:cs typeface="Times New Roman" charset="0"/>
              </a:rPr>
              <a:t>No simple strategies for creating virtual tables known as views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6.7 - Data-Modeling Checklist</a:t>
            </a:r>
          </a:p>
        </p:txBody>
      </p:sp>
      <p:sp>
        <p:nvSpPr>
          <p:cNvPr id="22530" name="TextBox 2"/>
          <p:cNvSpPr txBox="1">
            <a:spLocks noChangeArrowheads="1"/>
          </p:cNvSpPr>
          <p:nvPr/>
        </p:nvSpPr>
        <p:spPr bwMode="auto">
          <a:xfrm>
            <a:off x="7445375" y="4191000"/>
            <a:ext cx="1600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Times New Roman" charset="0"/>
                <a:ea typeface="ＭＳ Ｐゴシック" charset="-128"/>
                <a:cs typeface="Times New Roman" charset="0"/>
              </a:defRPr>
            </a:lvl1pPr>
            <a:lvl2pPr marL="742950" indent="-28575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6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x-none" sz="1000"/>
              <a:t>Cengage Learning © 2015</a:t>
            </a:r>
          </a:p>
        </p:txBody>
      </p:sp>
      <p:pic>
        <p:nvPicPr>
          <p:cNvPr id="22531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749550"/>
            <a:ext cx="8991600" cy="1382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6.7 - Data-Modeling Checklist</a:t>
            </a:r>
          </a:p>
        </p:txBody>
      </p:sp>
      <p:sp>
        <p:nvSpPr>
          <p:cNvPr id="23554" name="TextBox 2"/>
          <p:cNvSpPr txBox="1">
            <a:spLocks noChangeArrowheads="1"/>
          </p:cNvSpPr>
          <p:nvPr/>
        </p:nvSpPr>
        <p:spPr bwMode="auto">
          <a:xfrm>
            <a:off x="7467600" y="5592763"/>
            <a:ext cx="16002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Times New Roman" charset="0"/>
                <a:ea typeface="ＭＳ Ｐゴシック" charset="-128"/>
                <a:cs typeface="Times New Roman" charset="0"/>
              </a:defRPr>
            </a:lvl1pPr>
            <a:lvl2pPr marL="742950" indent="-28575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6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x-none" sz="1000"/>
              <a:t>Cengage Learning © 2015</a:t>
            </a:r>
          </a:p>
        </p:txBody>
      </p:sp>
      <p:pic>
        <p:nvPicPr>
          <p:cNvPr id="2355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776413"/>
            <a:ext cx="8991600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6.7 - Data-Modeling Checklist</a:t>
            </a:r>
          </a:p>
        </p:txBody>
      </p:sp>
      <p:sp>
        <p:nvSpPr>
          <p:cNvPr id="24578" name="TextBox 2"/>
          <p:cNvSpPr txBox="1">
            <a:spLocks noChangeArrowheads="1"/>
          </p:cNvSpPr>
          <p:nvPr/>
        </p:nvSpPr>
        <p:spPr bwMode="auto">
          <a:xfrm>
            <a:off x="7467600" y="5334000"/>
            <a:ext cx="16002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Times New Roman" charset="0"/>
                <a:ea typeface="ＭＳ Ｐゴシック" charset="-128"/>
                <a:cs typeface="Times New Roman" charset="0"/>
              </a:defRPr>
            </a:lvl1pPr>
            <a:lvl2pPr marL="742950" indent="-28575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6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x-none" sz="1000"/>
              <a:t>Cengage Learning © 2015</a:t>
            </a:r>
          </a:p>
        </p:txBody>
      </p:sp>
      <p:pic>
        <p:nvPicPr>
          <p:cNvPr id="24579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089150"/>
            <a:ext cx="89916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Functional Dependence Concepts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81000" y="1812925"/>
          <a:ext cx="8382000" cy="4206875"/>
        </p:xfrm>
        <a:graphic>
          <a:graphicData uri="http://schemas.openxmlformats.org/drawingml/2006/table">
            <a:tbl>
              <a:tblPr/>
              <a:tblGrid>
                <a:gridCol w="4191000"/>
                <a:gridCol w="4191000"/>
              </a:tblGrid>
              <a:tr h="365717"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Concept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Definition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88854"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Functional dependence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CA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The attribute B is fully functionally dependent on the attribute A if each value of A determines one and only one value of B.</a:t>
                      </a: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eorgi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</a:tr>
              <a:tr h="1188854"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Functional dependence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(Generalized definition)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CA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Attribute A determines attribute B if all of the rows in the table that agree in value for attribute A also agree in value for </a:t>
                      </a: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attribute B.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3449"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Fully functional dependence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(composite key)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400">
                          <a:solidFill>
                            <a:schemeClr val="tx1"/>
                          </a:solidFill>
                          <a:latin typeface="Times New Roman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2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2pPr>
                      <a:lvl3pPr marL="11430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3pPr>
                      <a:lvl4pPr marL="16002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4pPr>
                      <a:lvl5pPr marL="2057400" indent="-228600" eaLnBrk="0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ts val="600"/>
                        </a:spcAft>
                        <a:buClr>
                          <a:srgbClr val="0070C0"/>
                        </a:buClr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CA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If attribute B is functionally dependent on a composite key A but not on any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Subset </a:t>
                      </a:r>
                      <a:r>
                        <a:rPr kumimoji="0" lang="en-CA" altLang="x-none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eorgia" charset="0"/>
                          <a:ea typeface="ＭＳ Ｐゴシック" charset="-128"/>
                        </a:rPr>
                        <a:t>of that composite key, the attribute B is fully functionally dependent on A.</a:t>
                      </a:r>
                      <a:endParaRPr kumimoji="0" lang="en-US" altLang="x-none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eorgi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>
                <a:latin typeface="Times New Roman" charset="0"/>
                <a:ea typeface="ＭＳ Ｐゴシック" charset="-128"/>
                <a:cs typeface="Times New Roman" charset="0"/>
              </a:rPr>
              <a:t>Table 6.7 - Data-Modeling Checklist</a:t>
            </a:r>
          </a:p>
        </p:txBody>
      </p:sp>
      <p:sp>
        <p:nvSpPr>
          <p:cNvPr id="25602" name="TextBox 2"/>
          <p:cNvSpPr txBox="1">
            <a:spLocks noChangeArrowheads="1"/>
          </p:cNvSpPr>
          <p:nvPr/>
        </p:nvSpPr>
        <p:spPr bwMode="auto">
          <a:xfrm>
            <a:off x="7467600" y="4824413"/>
            <a:ext cx="16002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Times New Roman" charset="0"/>
                <a:ea typeface="ＭＳ Ｐゴシック" charset="-128"/>
                <a:cs typeface="Times New Roman" charset="0"/>
              </a:defRPr>
            </a:lvl1pPr>
            <a:lvl2pPr marL="742950" indent="-28575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6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600"/>
              </a:spcAft>
              <a:buClr>
                <a:srgbClr val="0070C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x-none" sz="1000"/>
              <a:t>Cengage Learning © 2015</a:t>
            </a:r>
          </a:p>
        </p:txBody>
      </p:sp>
      <p:pic>
        <p:nvPicPr>
          <p:cNvPr id="25603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438400"/>
            <a:ext cx="8991600" cy="228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533400"/>
            <a:ext cx="8659813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79438"/>
            <a:ext cx="8729663" cy="5821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1219200"/>
            <a:ext cx="88900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566738"/>
            <a:ext cx="8791575" cy="568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870108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150" y="457200"/>
            <a:ext cx="5595938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8382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963</TotalTime>
  <Words>344</Words>
  <Application>Microsoft Macintosh PowerPoint</Application>
  <PresentationFormat>On-screen Show (4:3)</PresentationFormat>
  <Paragraphs>49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Georgia</vt:lpstr>
      <vt:lpstr>ＭＳ Ｐゴシック</vt:lpstr>
      <vt:lpstr>Arial</vt:lpstr>
      <vt:lpstr>Times New Roman</vt:lpstr>
      <vt:lpstr>Wingdings</vt:lpstr>
      <vt:lpstr>Calibri</vt:lpstr>
      <vt:lpstr>Urban</vt:lpstr>
      <vt:lpstr>Table 6.2 - Normal Forms</vt:lpstr>
      <vt:lpstr>Functional Dependence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Surrogate Keys</vt:lpstr>
      <vt:lpstr>The Boyce-Codd Normal Form (BCNF)</vt:lpstr>
      <vt:lpstr>Figure 6.7 - A Table That is in 3NF and not in BCNF </vt:lpstr>
      <vt:lpstr>Table 6.5 - Sample Data for a BCNF Conversion</vt:lpstr>
      <vt:lpstr>Figure 6.8 - Decomposition to BCNF </vt:lpstr>
      <vt:lpstr>Denormalization</vt:lpstr>
      <vt:lpstr>Denormalization</vt:lpstr>
      <vt:lpstr>Table 6.7 - Data-Modeling Checklist</vt:lpstr>
      <vt:lpstr>Table 6.7 - Data-Modeling Checklist</vt:lpstr>
      <vt:lpstr>Table 6.7 - Data-Modeling Checklist</vt:lpstr>
      <vt:lpstr>Table 6.7 - Data-Modeling Checklist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Sharon Thomas</dc:creator>
  <cp:lastModifiedBy>Julia J. Dressel</cp:lastModifiedBy>
  <cp:revision>22</cp:revision>
  <cp:lastPrinted>2015-04-15T13:28:25Z</cp:lastPrinted>
  <dcterms:created xsi:type="dcterms:W3CDTF">2014-01-28T12:09:28Z</dcterms:created>
  <dcterms:modified xsi:type="dcterms:W3CDTF">2017-04-13T20:18:07Z</dcterms:modified>
</cp:coreProperties>
</file>